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79" r:id="rId4"/>
    <p:sldId id="276" r:id="rId5"/>
    <p:sldId id="286" r:id="rId6"/>
    <p:sldId id="287" r:id="rId7"/>
    <p:sldId id="273" r:id="rId8"/>
    <p:sldId id="264" r:id="rId9"/>
    <p:sldId id="281" r:id="rId10"/>
    <p:sldId id="283" r:id="rId11"/>
    <p:sldId id="282" r:id="rId12"/>
    <p:sldId id="285" r:id="rId13"/>
    <p:sldId id="284" r:id="rId14"/>
    <p:sldId id="268" r:id="rId15"/>
    <p:sldId id="288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31" clrIdx="0">
    <p:extLst>
      <p:ext uri="{19B8F6BF-5375-455C-9EA6-DF929625EA0E}">
        <p15:presenceInfo xmlns:p15="http://schemas.microsoft.com/office/powerpoint/2012/main" userId="Administrator" providerId="None"/>
      </p:ext>
    </p:extLst>
  </p:cmAuthor>
  <p:cmAuthor id="2" name="w p" initials="wp" lastIdx="24" clrIdx="1">
    <p:extLst>
      <p:ext uri="{19B8F6BF-5375-455C-9EA6-DF929625EA0E}">
        <p15:presenceInfo xmlns:p15="http://schemas.microsoft.com/office/powerpoint/2012/main" userId="36542e3fae090dc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09-27T15:52:03.563" idx="4">
    <p:pos x="10" y="10"/>
    <p:text>介绍并解释标题，介绍作者，作者单位，论文会议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09-27T15:52:51.941" idx="11">
    <p:pos x="10" y="10"/>
    <p:text>motivation可以重点介绍，结合图片介绍motivation,注意排版</p:text>
    <p:extLst>
      <p:ext uri="{C676402C-5697-4E1C-873F-D02D1690AC5C}">
        <p15:threadingInfo xmlns:p15="http://schemas.microsoft.com/office/powerpoint/2012/main" timeZoneBias="-480"/>
      </p:ext>
    </p:extLst>
  </p:cm>
  <p:cm authorId="1" dt="2023-12-10T20:37:28.198" idx="26">
    <p:pos x="146" y="146"/>
    <p:text>1.自监督的优点</p:text>
    <p:extLst>
      <p:ext uri="{C676402C-5697-4E1C-873F-D02D1690AC5C}">
        <p15:threadingInfo xmlns:p15="http://schemas.microsoft.com/office/powerpoint/2012/main" timeZoneBias="-480"/>
      </p:ext>
    </p:extLst>
  </p:cm>
  <p:cm authorId="1" dt="2023-12-10T20:37:44.387" idx="27">
    <p:pos x="282" y="282"/>
    <p:text>2.tabular领域自监督的难点</p:text>
    <p:extLst>
      <p:ext uri="{C676402C-5697-4E1C-873F-D02D1690AC5C}">
        <p15:threadingInfo xmlns:p15="http://schemas.microsoft.com/office/powerpoint/2012/main" timeZoneBias="-480"/>
      </p:ext>
    </p:extLst>
  </p:cm>
  <p:cm authorId="1" dt="2023-12-10T20:38:08.489" idx="28">
    <p:pos x="418" y="418"/>
    <p:text>3.tabular领域常用的自监督方法</p:text>
    <p:extLst>
      <p:ext uri="{C676402C-5697-4E1C-873F-D02D1690AC5C}">
        <p15:threadingInfo xmlns:p15="http://schemas.microsoft.com/office/powerpoint/2012/main" timeZoneBias="-480"/>
      </p:ext>
    </p:extLst>
  </p:cm>
  <p:cm authorId="1" dt="2023-12-10T20:38:36.173" idx="29">
    <p:pos x="554" y="554"/>
    <p:text>4.本文的motivation,与3的优势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26T11:14:17.562" idx="21">
    <p:pos x="7680" y="2028"/>
    <p:text/>
    <p:extLst>
      <p:ext uri="{C676402C-5697-4E1C-873F-D02D1690AC5C}">
        <p15:threadingInfo xmlns:p15="http://schemas.microsoft.com/office/powerpoint/2012/main" timeZoneBias="-480"/>
      </p:ext>
    </p:extLst>
  </p:cm>
  <p:cm authorId="2" dt="2023-09-27T15:56:22.782" idx="21">
    <p:pos x="7680" y="2164"/>
    <p:text>Notation介绍可以结合前面的motivation图片，不要跳着讲</p:text>
    <p:extLst>
      <p:ext uri="{C676402C-5697-4E1C-873F-D02D1690AC5C}">
        <p15:threadingInfo xmlns:p15="http://schemas.microsoft.com/office/powerpoint/2012/main" timeZoneBias="-480">
          <p15:parentCm authorId="1" idx="21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26T11:14:17.562" idx="18">
    <p:pos x="7680" y="2028"/>
    <p:text/>
    <p:extLst>
      <p:ext uri="{C676402C-5697-4E1C-873F-D02D1690AC5C}">
        <p15:threadingInfo xmlns:p15="http://schemas.microsoft.com/office/powerpoint/2012/main" timeZoneBias="-480"/>
      </p:ext>
    </p:extLst>
  </p:cm>
  <p:cm authorId="2" dt="2023-09-27T15:56:22.782" idx="18">
    <p:pos x="7680" y="2164"/>
    <p:text>Notation介绍可以结合前面的motivation图片，不要跳着讲</p:text>
    <p:extLst>
      <p:ext uri="{C676402C-5697-4E1C-873F-D02D1690AC5C}">
        <p15:threadingInfo xmlns:p15="http://schemas.microsoft.com/office/powerpoint/2012/main" timeZoneBias="-480">
          <p15:parentCm authorId="1" idx="18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26T11:14:17.562" idx="30">
    <p:pos x="7680" y="2028"/>
    <p:text/>
    <p:extLst>
      <p:ext uri="{C676402C-5697-4E1C-873F-D02D1690AC5C}">
        <p15:threadingInfo xmlns:p15="http://schemas.microsoft.com/office/powerpoint/2012/main" timeZoneBias="-480"/>
      </p:ext>
    </p:extLst>
  </p:cm>
  <p:cm authorId="2" dt="2023-09-27T15:56:22.782" idx="23">
    <p:pos x="7680" y="2164"/>
    <p:text>Notation介绍可以结合前面的motivation图片，不要跳着讲</p:text>
    <p:extLst>
      <p:ext uri="{C676402C-5697-4E1C-873F-D02D1690AC5C}">
        <p15:threadingInfo xmlns:p15="http://schemas.microsoft.com/office/powerpoint/2012/main" timeZoneBias="-480">
          <p15:parentCm authorId="1" idx="30"/>
        </p15:threadingInfo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26T11:14:17.562" idx="31">
    <p:pos x="7680" y="2028"/>
    <p:text/>
    <p:extLst>
      <p:ext uri="{C676402C-5697-4E1C-873F-D02D1690AC5C}">
        <p15:threadingInfo xmlns:p15="http://schemas.microsoft.com/office/powerpoint/2012/main" timeZoneBias="-480"/>
      </p:ext>
    </p:extLst>
  </p:cm>
  <p:cm authorId="2" dt="2023-09-27T15:56:22.782" idx="24">
    <p:pos x="7680" y="2164"/>
    <p:text>Notation介绍可以结合前面的motivation图片，不要跳着讲</p:text>
    <p:extLst>
      <p:ext uri="{C676402C-5697-4E1C-873F-D02D1690AC5C}">
        <p15:threadingInfo xmlns:p15="http://schemas.microsoft.com/office/powerpoint/2012/main" timeZoneBias="-480">
          <p15:parentCm authorId="1" idx="31"/>
        </p15:threadingInfo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26T11:14:17.562" idx="13">
    <p:pos x="7680" y="2028"/>
    <p:text/>
    <p:extLst>
      <p:ext uri="{C676402C-5697-4E1C-873F-D02D1690AC5C}">
        <p15:threadingInfo xmlns:p15="http://schemas.microsoft.com/office/powerpoint/2012/main" timeZoneBias="-480"/>
      </p:ext>
    </p:extLst>
  </p:cm>
  <p:cm authorId="2" dt="2023-09-27T15:56:22.782" idx="13">
    <p:pos x="7680" y="2164"/>
    <p:text>Notation介绍可以结合前面的motivation图片，不要跳着讲</p:text>
    <p:extLst>
      <p:ext uri="{C676402C-5697-4E1C-873F-D02D1690AC5C}">
        <p15:threadingInfo xmlns:p15="http://schemas.microsoft.com/office/powerpoint/2012/main" timeZoneBias="-480">
          <p15:parentCm authorId="1" idx="13"/>
        </p15:threadingInfo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BA647B-F6FF-7861-9509-B958360606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CAA5F82-8A65-054C-041F-D454FD86F2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A6CD1F-6D7E-3832-437C-88AF768BC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55832-9A52-4480-87F7-ECA45DEF1327}" type="datetimeFigureOut">
              <a:rPr lang="zh-CN" altLang="en-US" smtClean="0"/>
              <a:t>2023/12/12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AC5861-2051-DD3C-1B33-57E114839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629D32-14B7-6C4E-C447-6208415A0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0A699-58E5-4AE2-BA4D-F84DC668A0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2227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601D75-F0DB-47FD-E822-3521EC879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CAEF1A4-518F-7D41-4A8E-265670940E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0686FD-F660-F9DB-51CB-AEB239A5B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55832-9A52-4480-87F7-ECA45DEF1327}" type="datetimeFigureOut">
              <a:rPr lang="zh-CN" altLang="en-US" smtClean="0"/>
              <a:t>2023/12/12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BC6E09-9104-A4C9-AE98-CD9140280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A0FD78-ED17-3701-5740-25B44F9AE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0A699-58E5-4AE2-BA4D-F84DC668A0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794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79ABA4A-B26B-9507-AFA6-2B93819A3D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BA9779B-829C-EF9B-D5B3-7C3AE89671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54356E-38A8-F7DD-1931-834936026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55832-9A52-4480-87F7-ECA45DEF1327}" type="datetimeFigureOut">
              <a:rPr lang="zh-CN" altLang="en-US" smtClean="0"/>
              <a:t>2023/12/12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B46E0D-CA8D-2E99-6F3E-2CECCCE66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9B11E6-B26E-DBAC-BED7-EAB036A5C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0A699-58E5-4AE2-BA4D-F84DC668A0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751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2236B0-DC27-54B8-000C-186B60D1D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CCDC96-0A63-7BEC-B37F-0AC02A3E9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D3EBE3-1ECB-89A2-8FCE-5C985C7E3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55832-9A52-4480-87F7-ECA45DEF1327}" type="datetimeFigureOut">
              <a:rPr lang="zh-CN" altLang="en-US" smtClean="0"/>
              <a:t>2023/12/12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4E8F6B-F67A-7696-4E7B-FA51A95AA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48A3D3-DC7B-9A4F-E653-8BDB9DBE7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0A699-58E5-4AE2-BA4D-F84DC668A0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464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A4836A-12C9-F9F4-CD5A-0E0BD3BF8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6666A3-C494-FA2B-9950-A1C5C6958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E60ED5-9C0E-ABBC-11BC-159B0DE96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55832-9A52-4480-87F7-ECA45DEF1327}" type="datetimeFigureOut">
              <a:rPr lang="zh-CN" altLang="en-US" smtClean="0"/>
              <a:t>2023/12/12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4F6F9B-4FF0-7902-7770-F4EAE1E08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1BA492-3851-BCE9-1EF1-8DE340CC6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0A699-58E5-4AE2-BA4D-F84DC668A0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015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598319-0C67-00FA-92DA-256D93811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D9FF98-D8F7-C84D-C712-EA4689E14E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CA9073D-C1EF-C3E3-1911-0A7524CA32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91434D4-132D-8E18-447F-37F0D9140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55832-9A52-4480-87F7-ECA45DEF1327}" type="datetimeFigureOut">
              <a:rPr lang="zh-CN" altLang="en-US" smtClean="0"/>
              <a:t>2023/12/12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C85952A-896C-2534-1A97-79D3971E7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629A397-046B-DF36-93E1-AE2F87D58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0A699-58E5-4AE2-BA4D-F84DC668A0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961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6B5BB2-95F7-E5A2-FD93-65B52306A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05AAC5-0429-5A41-7222-7F4310FA3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1B8EB8A-598D-8FD0-82E9-0A01ADDCB5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9787E0C-2A35-0151-6591-B9DEC8987F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A40F558-BF34-0F98-32BA-52BFDD229D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2FA8367-31DF-38E5-62D1-6E50FDF76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55832-9A52-4480-87F7-ECA45DEF1327}" type="datetimeFigureOut">
              <a:rPr lang="zh-CN" altLang="en-US" smtClean="0"/>
              <a:t>2023/12/12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1E72DB6-5675-9B48-24AE-3CEEF6993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B64327D-DA54-7A39-F26F-6C419C8CD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0A699-58E5-4AE2-BA4D-F84DC668A0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326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AFBB09-3094-96E6-9719-42CADB2D8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21B08DF-80EF-66DE-F33A-46B490077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55832-9A52-4480-87F7-ECA45DEF1327}" type="datetimeFigureOut">
              <a:rPr lang="zh-CN" altLang="en-US" smtClean="0"/>
              <a:t>2023/12/12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880F6C5-E23E-4F26-C1BC-E23DD23D6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57CF827-ABEB-3C0E-848F-88374F383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0A699-58E5-4AE2-BA4D-F84DC668A0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122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B9EA3D3-7805-8F6A-6049-1EE74822F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55832-9A52-4480-87F7-ECA45DEF1327}" type="datetimeFigureOut">
              <a:rPr lang="zh-CN" altLang="en-US" smtClean="0"/>
              <a:t>2023/12/12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F189F24-6F60-3831-EDF3-9F0AB3C5E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224371-DA08-B543-DA71-B26A32B31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0A699-58E5-4AE2-BA4D-F84DC668A0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728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E34737-8F1E-4360-94B8-15031D3A1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2C8B7F-B3BF-5F19-2A46-4A007AF3A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05F8E79-0E42-2E3F-0BF3-FD20AC13D4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B6E76D-D6BC-E3AF-5427-85C12533C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55832-9A52-4480-87F7-ECA45DEF1327}" type="datetimeFigureOut">
              <a:rPr lang="zh-CN" altLang="en-US" smtClean="0"/>
              <a:t>2023/12/12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856E9E-FBAD-B820-3575-D09F70E09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0F39BF-0642-3CB4-0011-3FCE7A201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0A699-58E5-4AE2-BA4D-F84DC668A0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837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A04DF2-81B1-E34D-FD70-58E3BDAFD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4C31FE8-2FC0-C73E-42A5-67EBC087F2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920CC22-3EA1-C27E-A023-A87E9672A3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74A7592-5961-0703-F890-4E14DD388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55832-9A52-4480-87F7-ECA45DEF1327}" type="datetimeFigureOut">
              <a:rPr lang="zh-CN" altLang="en-US" smtClean="0"/>
              <a:t>2023/12/12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F87860-EEED-C264-44C0-9EDBBB838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0DDA8BB-2AD4-637E-DAC6-1CE6874A5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0A699-58E5-4AE2-BA4D-F84DC668A0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186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638260E-AAE7-343B-9194-435C02B5E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92BBFC-B32F-24C8-1E5A-AAC807B8E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0A3F5A-69DA-B8C0-F1F9-4EE1AAA864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55832-9A52-4480-87F7-ECA45DEF1327}" type="datetimeFigureOut">
              <a:rPr lang="zh-CN" altLang="en-US" smtClean="0"/>
              <a:t>2023/12/12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BCBEB8-54B3-72FF-E5F9-8A1627188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83E4FA-9E81-864F-705D-79B06D2496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0A699-58E5-4AE2-BA4D-F84DC668A0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6999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comments" Target="../comments/comment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7.xml"/><Relationship Id="rId4" Type="http://schemas.openxmlformats.org/officeDocument/2006/relationships/image" Target="../media/image14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1641504-4C0A-3DFA-78BF-3FD0803CF15D}"/>
              </a:ext>
            </a:extLst>
          </p:cNvPr>
          <p:cNvSpPr txBox="1"/>
          <p:nvPr/>
        </p:nvSpPr>
        <p:spPr>
          <a:xfrm>
            <a:off x="5334198" y="4454437"/>
            <a:ext cx="13065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NIPS  2021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301FA8-0D0C-7623-646C-16422D6B0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616" y="863601"/>
            <a:ext cx="8819517" cy="334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08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F8A6ADB-9AA1-0528-C953-F85A1C66226D}"/>
              </a:ext>
            </a:extLst>
          </p:cNvPr>
          <p:cNvSpPr txBox="1"/>
          <p:nvPr/>
        </p:nvSpPr>
        <p:spPr>
          <a:xfrm>
            <a:off x="404601" y="366261"/>
            <a:ext cx="86555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dirty="0"/>
              <a:t>Experiments</a:t>
            </a:r>
            <a:endParaRPr lang="zh-CN" altLang="en-US" sz="48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C16C17E-97C3-051F-DDBE-AAD26573C367}"/>
              </a:ext>
            </a:extLst>
          </p:cNvPr>
          <p:cNvSpPr txBox="1"/>
          <p:nvPr/>
        </p:nvSpPr>
        <p:spPr>
          <a:xfrm>
            <a:off x="404600" y="1197258"/>
            <a:ext cx="80980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experiment: varying the split number of subsets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8239A4-2256-1D55-DAB9-AAFC71342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01" y="2235821"/>
            <a:ext cx="9465475" cy="429903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83D6602-B58C-93C4-D09E-AE7CB2FB82F4}"/>
              </a:ext>
            </a:extLst>
          </p:cNvPr>
          <p:cNvSpPr txBox="1"/>
          <p:nvPr/>
        </p:nvSpPr>
        <p:spPr>
          <a:xfrm>
            <a:off x="406628" y="1774156"/>
            <a:ext cx="9669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Varying number of aggregated latent representations, under the optimal case of  K=4 with 75% overlap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504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F8A6ADB-9AA1-0528-C953-F85A1C66226D}"/>
              </a:ext>
            </a:extLst>
          </p:cNvPr>
          <p:cNvSpPr txBox="1"/>
          <p:nvPr/>
        </p:nvSpPr>
        <p:spPr>
          <a:xfrm>
            <a:off x="385551" y="366261"/>
            <a:ext cx="86555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dirty="0"/>
              <a:t>Experiments</a:t>
            </a:r>
            <a:endParaRPr lang="zh-CN" altLang="en-US" sz="48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6F765B1-86BB-ADE0-3FE6-11C9BA23D32A}"/>
              </a:ext>
            </a:extLst>
          </p:cNvPr>
          <p:cNvSpPr txBox="1"/>
          <p:nvPr/>
        </p:nvSpPr>
        <p:spPr>
          <a:xfrm>
            <a:off x="404600" y="1197258"/>
            <a:ext cx="99981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experiment: evaluated Subtab under the condition of missing features during training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F67E534-83A3-03D0-9D4F-099152465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056" y="3100726"/>
            <a:ext cx="3902230" cy="139858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B23CACB-B374-A29C-46DF-8B90D0616D80}"/>
              </a:ext>
            </a:extLst>
          </p:cNvPr>
          <p:cNvSpPr txBox="1"/>
          <p:nvPr/>
        </p:nvSpPr>
        <p:spPr>
          <a:xfrm>
            <a:off x="1901130" y="4910368"/>
            <a:ext cx="7005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Sliced the unshuffled features of MNIST to seven subsets with no overlap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7CE0C2-EB2A-E5DB-9B19-831A8B617286}"/>
              </a:ext>
            </a:extLst>
          </p:cNvPr>
          <p:cNvSpPr txBox="1"/>
          <p:nvPr/>
        </p:nvSpPr>
        <p:spPr>
          <a:xfrm>
            <a:off x="454179" y="2369687"/>
            <a:ext cx="6096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Subset splitting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675892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F8A6ADB-9AA1-0528-C953-F85A1C66226D}"/>
              </a:ext>
            </a:extLst>
          </p:cNvPr>
          <p:cNvSpPr txBox="1"/>
          <p:nvPr/>
        </p:nvSpPr>
        <p:spPr>
          <a:xfrm>
            <a:off x="385551" y="366261"/>
            <a:ext cx="86555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dirty="0"/>
              <a:t>Experiments</a:t>
            </a:r>
            <a:endParaRPr lang="zh-CN" altLang="en-US" sz="48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6F765B1-86BB-ADE0-3FE6-11C9BA23D32A}"/>
              </a:ext>
            </a:extLst>
          </p:cNvPr>
          <p:cNvSpPr txBox="1"/>
          <p:nvPr/>
        </p:nvSpPr>
        <p:spPr>
          <a:xfrm>
            <a:off x="404600" y="1197258"/>
            <a:ext cx="82123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experiment: evaluated Subtab under the condition of missing features during training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68BDDB4-A053-92B1-9DAA-872CAD369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8" y="2065989"/>
            <a:ext cx="7947983" cy="359475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2314E57-540A-5D5F-249D-6D589C895587}"/>
              </a:ext>
            </a:extLst>
          </p:cNvPr>
          <p:cNvSpPr txBox="1"/>
          <p:nvPr/>
        </p:nvSpPr>
        <p:spPr>
          <a:xfrm>
            <a:off x="7742190" y="2228671"/>
            <a:ext cx="4386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Five models were trained on five different sets of subsets: {4},{4,5},{3,4,5},{2,3,4,5,6},{1,2,3,4,5,6,7}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685F329-6149-516E-4982-0DFADEDE823A}"/>
              </a:ext>
            </a:extLst>
          </p:cNvPr>
          <p:cNvSpPr txBox="1"/>
          <p:nvPr/>
        </p:nvSpPr>
        <p:spPr>
          <a:xfrm>
            <a:off x="7742190" y="3706000"/>
            <a:ext cx="444981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Figure 5a, the number of subsets aggregated denotes training and evaluation a logistic regression model by using the joint embedding of the following seven sets: {1},{1,2},{1,2,3},…,{1,2,3,4,5,6,7}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918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F8A6ADB-9AA1-0528-C953-F85A1C66226D}"/>
              </a:ext>
            </a:extLst>
          </p:cNvPr>
          <p:cNvSpPr txBox="1"/>
          <p:nvPr/>
        </p:nvSpPr>
        <p:spPr>
          <a:xfrm>
            <a:off x="385551" y="366261"/>
            <a:ext cx="86555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dirty="0"/>
              <a:t>Experiments</a:t>
            </a:r>
            <a:endParaRPr lang="zh-CN" altLang="en-US" sz="48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6F765B1-86BB-ADE0-3FE6-11C9BA23D32A}"/>
              </a:ext>
            </a:extLst>
          </p:cNvPr>
          <p:cNvSpPr txBox="1"/>
          <p:nvPr/>
        </p:nvSpPr>
        <p:spPr>
          <a:xfrm>
            <a:off x="404600" y="1197258"/>
            <a:ext cx="83079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Third experiment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1178E3-4593-2E68-212A-EB5BEBCC4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374" y="2223902"/>
            <a:ext cx="8774949" cy="322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13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92E9A8EE-702F-E61E-C156-5F5AE2298A09}"/>
              </a:ext>
            </a:extLst>
          </p:cNvPr>
          <p:cNvSpPr txBox="1"/>
          <p:nvPr/>
        </p:nvSpPr>
        <p:spPr>
          <a:xfrm>
            <a:off x="248141" y="1066620"/>
            <a:ext cx="83079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 autoencoder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BDED87C-E732-9AA9-FC48-709C056509E9}"/>
              </a:ext>
            </a:extLst>
          </p:cNvPr>
          <p:cNvSpPr txBox="1"/>
          <p:nvPr/>
        </p:nvSpPr>
        <p:spPr>
          <a:xfrm>
            <a:off x="248141" y="743454"/>
            <a:ext cx="83079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Denoising autoencoder</a:t>
            </a:r>
          </a:p>
        </p:txBody>
      </p:sp>
      <p:sp>
        <p:nvSpPr>
          <p:cNvPr id="9" name="梯形 8">
            <a:extLst>
              <a:ext uri="{FF2B5EF4-FFF2-40B4-BE49-F238E27FC236}">
                <a16:creationId xmlns:a16="http://schemas.microsoft.com/office/drawing/2014/main" id="{FC5951F9-1FA4-6E49-5539-429129F7E2BE}"/>
              </a:ext>
            </a:extLst>
          </p:cNvPr>
          <p:cNvSpPr/>
          <p:nvPr/>
        </p:nvSpPr>
        <p:spPr>
          <a:xfrm rot="5400000">
            <a:off x="4352286" y="1684564"/>
            <a:ext cx="986641" cy="686790"/>
          </a:xfrm>
          <a:prstGeom prst="trapezoid">
            <a:avLst>
              <a:gd name="adj" fmla="val 4171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25B3ED85-8884-1217-9BAE-C96520DC5B3E}"/>
              </a:ext>
            </a:extLst>
          </p:cNvPr>
          <p:cNvCxnSpPr>
            <a:cxnSpLocks/>
            <a:stCxn id="9" idx="0"/>
            <a:endCxn id="16" idx="0"/>
          </p:cNvCxnSpPr>
          <p:nvPr/>
        </p:nvCxnSpPr>
        <p:spPr>
          <a:xfrm flipV="1">
            <a:off x="5189002" y="2021605"/>
            <a:ext cx="564573" cy="63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5610BCE-5BD9-7373-56D0-A454E286F122}"/>
                  </a:ext>
                </a:extLst>
              </p:cNvPr>
              <p:cNvSpPr txBox="1"/>
              <p:nvPr/>
            </p:nvSpPr>
            <p:spPr>
              <a:xfrm>
                <a:off x="3577042" y="1858357"/>
                <a:ext cx="3776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5610BCE-5BD9-7373-56D0-A454E286F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7042" y="1858357"/>
                <a:ext cx="377603" cy="369332"/>
              </a:xfrm>
              <a:prstGeom prst="rect">
                <a:avLst/>
              </a:prstGeom>
              <a:blipFill>
                <a:blip r:embed="rId2"/>
                <a:stretch>
                  <a:fillRect r="-80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339B3F1-077E-C283-BA3A-1DBB4BFC7EFC}"/>
              </a:ext>
            </a:extLst>
          </p:cNvPr>
          <p:cNvCxnSpPr>
            <a:cxnSpLocks/>
            <a:stCxn id="11" idx="3"/>
            <a:endCxn id="9" idx="2"/>
          </p:cNvCxnSpPr>
          <p:nvPr/>
        </p:nvCxnSpPr>
        <p:spPr>
          <a:xfrm flipV="1">
            <a:off x="3954645" y="2027960"/>
            <a:ext cx="547567" cy="150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C6CE15F-8A0C-EF46-1AB6-F0646F9EEA95}"/>
                  </a:ext>
                </a:extLst>
              </p:cNvPr>
              <p:cNvSpPr txBox="1"/>
              <p:nvPr/>
            </p:nvSpPr>
            <p:spPr>
              <a:xfrm>
                <a:off x="6869969" y="1827563"/>
                <a:ext cx="2699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C6CE15F-8A0C-EF46-1AB6-F0646F9EE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969" y="1827563"/>
                <a:ext cx="269935" cy="369332"/>
              </a:xfrm>
              <a:prstGeom prst="rect">
                <a:avLst/>
              </a:prstGeom>
              <a:blipFill>
                <a:blip r:embed="rId3"/>
                <a:stretch>
                  <a:fillRect r="-2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83EB88D-C1C1-2553-1B60-3A350D3E7E34}"/>
              </a:ext>
            </a:extLst>
          </p:cNvPr>
          <p:cNvCxnSpPr>
            <a:cxnSpLocks/>
            <a:stCxn id="16" idx="2"/>
            <a:endCxn id="13" idx="1"/>
          </p:cNvCxnSpPr>
          <p:nvPr/>
        </p:nvCxnSpPr>
        <p:spPr>
          <a:xfrm flipV="1">
            <a:off x="6440365" y="2012229"/>
            <a:ext cx="429604" cy="93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91D64A52-BAF1-53C2-DA51-63E1EFDD7470}"/>
              </a:ext>
            </a:extLst>
          </p:cNvPr>
          <p:cNvSpPr txBox="1"/>
          <p:nvPr/>
        </p:nvSpPr>
        <p:spPr>
          <a:xfrm>
            <a:off x="4488384" y="1867716"/>
            <a:ext cx="833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梯形 15">
            <a:extLst>
              <a:ext uri="{FF2B5EF4-FFF2-40B4-BE49-F238E27FC236}">
                <a16:creationId xmlns:a16="http://schemas.microsoft.com/office/drawing/2014/main" id="{2B1120F4-95A4-E2BC-A010-F8F23042F00E}"/>
              </a:ext>
            </a:extLst>
          </p:cNvPr>
          <p:cNvSpPr/>
          <p:nvPr/>
        </p:nvSpPr>
        <p:spPr>
          <a:xfrm rot="16200000">
            <a:off x="5603649" y="1678210"/>
            <a:ext cx="986641" cy="686790"/>
          </a:xfrm>
          <a:prstGeom prst="trapezoid">
            <a:avLst>
              <a:gd name="adj" fmla="val 4171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2A15310-EC47-AC49-65D8-E0AC387EAE04}"/>
              </a:ext>
            </a:extLst>
          </p:cNvPr>
          <p:cNvSpPr txBox="1"/>
          <p:nvPr/>
        </p:nvSpPr>
        <p:spPr>
          <a:xfrm>
            <a:off x="5751414" y="1850134"/>
            <a:ext cx="833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C5BBD8E-20EC-7FF5-902D-C0D9FB0085B4}"/>
                  </a:ext>
                </a:extLst>
              </p:cNvPr>
              <p:cNvSpPr txBox="1"/>
              <p:nvPr/>
            </p:nvSpPr>
            <p:spPr>
              <a:xfrm>
                <a:off x="2585256" y="1874719"/>
                <a:ext cx="3776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C5BBD8E-20EC-7FF5-902D-C0D9FB008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256" y="1874719"/>
                <a:ext cx="37760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9EBE0CD-0240-98A0-C8BE-028ED604A903}"/>
              </a:ext>
            </a:extLst>
          </p:cNvPr>
          <p:cNvCxnSpPr>
            <a:cxnSpLocks/>
            <a:stCxn id="19" idx="3"/>
            <a:endCxn id="11" idx="1"/>
          </p:cNvCxnSpPr>
          <p:nvPr/>
        </p:nvCxnSpPr>
        <p:spPr>
          <a:xfrm flipV="1">
            <a:off x="2962860" y="2043023"/>
            <a:ext cx="614182" cy="1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>
            <a:extLst>
              <a:ext uri="{FF2B5EF4-FFF2-40B4-BE49-F238E27FC236}">
                <a16:creationId xmlns:a16="http://schemas.microsoft.com/office/drawing/2014/main" id="{8FCDD08D-3360-6F21-D048-565A529AA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8155" y="3934753"/>
            <a:ext cx="6525951" cy="1958113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812B6708-E167-0816-E276-88A078617E49}"/>
              </a:ext>
            </a:extLst>
          </p:cNvPr>
          <p:cNvSpPr txBox="1"/>
          <p:nvPr/>
        </p:nvSpPr>
        <p:spPr>
          <a:xfrm>
            <a:off x="334419" y="3462850"/>
            <a:ext cx="83079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VIME</a:t>
            </a:r>
          </a:p>
        </p:txBody>
      </p:sp>
    </p:spTree>
    <p:extLst>
      <p:ext uri="{BB962C8B-B14F-4D97-AF65-F5344CB8AC3E}">
        <p14:creationId xmlns:p14="http://schemas.microsoft.com/office/powerpoint/2010/main" val="951927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F8A6ADB-9AA1-0528-C953-F85A1C66226D}"/>
              </a:ext>
            </a:extLst>
          </p:cNvPr>
          <p:cNvSpPr txBox="1"/>
          <p:nvPr/>
        </p:nvSpPr>
        <p:spPr>
          <a:xfrm>
            <a:off x="4577655" y="2742817"/>
            <a:ext cx="54763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zh-CN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786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F8A6ADB-9AA1-0528-C953-F85A1C66226D}"/>
              </a:ext>
            </a:extLst>
          </p:cNvPr>
          <p:cNvSpPr txBox="1"/>
          <p:nvPr/>
        </p:nvSpPr>
        <p:spPr>
          <a:xfrm>
            <a:off x="385551" y="366261"/>
            <a:ext cx="86555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dirty="0"/>
              <a:t>Motivation</a:t>
            </a:r>
            <a:endParaRPr lang="zh-CN" altLang="en-US" sz="48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FD14E4F-687F-7BE0-CED4-E5E4F37CE727}"/>
              </a:ext>
            </a:extLst>
          </p:cNvPr>
          <p:cNvSpPr txBox="1"/>
          <p:nvPr/>
        </p:nvSpPr>
        <p:spPr>
          <a:xfrm>
            <a:off x="430892" y="1060565"/>
            <a:ext cx="10657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Self-supervised learning is under-studied in tabular domain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AF187BA-2893-8F09-E4F9-5C37086FAC6D}"/>
              </a:ext>
            </a:extLst>
          </p:cNvPr>
          <p:cNvSpPr txBox="1"/>
          <p:nvPr/>
        </p:nvSpPr>
        <p:spPr>
          <a:xfrm>
            <a:off x="514020" y="2643731"/>
            <a:ext cx="10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 approach: reconstructing data from its corrupted version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E7DD6C7-8FEB-DE42-DBA1-224D2C46F936}"/>
              </a:ext>
            </a:extLst>
          </p:cNvPr>
          <p:cNvSpPr txBox="1"/>
          <p:nvPr/>
        </p:nvSpPr>
        <p:spPr>
          <a:xfrm>
            <a:off x="514020" y="4617354"/>
            <a:ext cx="767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paper: reconstructing data from the subset of data’s features</a:t>
            </a:r>
          </a:p>
        </p:txBody>
      </p:sp>
      <p:sp>
        <p:nvSpPr>
          <p:cNvPr id="21" name="梯形 20">
            <a:extLst>
              <a:ext uri="{FF2B5EF4-FFF2-40B4-BE49-F238E27FC236}">
                <a16:creationId xmlns:a16="http://schemas.microsoft.com/office/drawing/2014/main" id="{F2AF85BB-DBD6-6648-6E79-3CED82CCCB6F}"/>
              </a:ext>
            </a:extLst>
          </p:cNvPr>
          <p:cNvSpPr/>
          <p:nvPr/>
        </p:nvSpPr>
        <p:spPr>
          <a:xfrm rot="5400000">
            <a:off x="4670135" y="3220806"/>
            <a:ext cx="986641" cy="686790"/>
          </a:xfrm>
          <a:prstGeom prst="trapezoid">
            <a:avLst>
              <a:gd name="adj" fmla="val 4171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77AA59BC-4E63-54FF-8209-A3F5BF3E0A7A}"/>
              </a:ext>
            </a:extLst>
          </p:cNvPr>
          <p:cNvCxnSpPr>
            <a:cxnSpLocks/>
            <a:stCxn id="21" idx="0"/>
            <a:endCxn id="34" idx="0"/>
          </p:cNvCxnSpPr>
          <p:nvPr/>
        </p:nvCxnSpPr>
        <p:spPr>
          <a:xfrm flipV="1">
            <a:off x="5506851" y="3557847"/>
            <a:ext cx="564573" cy="63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DBB14F5-816F-2C55-B3D6-ABAAE088F891}"/>
                  </a:ext>
                </a:extLst>
              </p:cNvPr>
              <p:cNvSpPr txBox="1"/>
              <p:nvPr/>
            </p:nvSpPr>
            <p:spPr>
              <a:xfrm>
                <a:off x="3894891" y="3394599"/>
                <a:ext cx="377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DBB14F5-816F-2C55-B3D6-ABAAE088F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891" y="3394599"/>
                <a:ext cx="37760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358EC06F-4BBB-674E-950A-0B945C87771D}"/>
              </a:ext>
            </a:extLst>
          </p:cNvPr>
          <p:cNvCxnSpPr>
            <a:cxnSpLocks/>
            <a:stCxn id="26" idx="3"/>
            <a:endCxn id="21" idx="2"/>
          </p:cNvCxnSpPr>
          <p:nvPr/>
        </p:nvCxnSpPr>
        <p:spPr>
          <a:xfrm flipV="1">
            <a:off x="4272495" y="3564202"/>
            <a:ext cx="547566" cy="150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A98413A0-F87D-10E0-A8FD-120B925D6CE2}"/>
                  </a:ext>
                </a:extLst>
              </p:cNvPr>
              <p:cNvSpPr txBox="1"/>
              <p:nvPr/>
            </p:nvSpPr>
            <p:spPr>
              <a:xfrm>
                <a:off x="7187818" y="3363805"/>
                <a:ext cx="2699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A98413A0-F87D-10E0-A8FD-120B925D6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818" y="3363805"/>
                <a:ext cx="269935" cy="369332"/>
              </a:xfrm>
              <a:prstGeom prst="rect">
                <a:avLst/>
              </a:prstGeom>
              <a:blipFill>
                <a:blip r:embed="rId3"/>
                <a:stretch>
                  <a:fillRect r="-2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3CA884B-5653-8670-FDA5-B62AF2F35375}"/>
              </a:ext>
            </a:extLst>
          </p:cNvPr>
          <p:cNvCxnSpPr>
            <a:cxnSpLocks/>
            <a:stCxn id="34" idx="2"/>
            <a:endCxn id="28" idx="1"/>
          </p:cNvCxnSpPr>
          <p:nvPr/>
        </p:nvCxnSpPr>
        <p:spPr>
          <a:xfrm flipV="1">
            <a:off x="6758214" y="3548471"/>
            <a:ext cx="429604" cy="93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6926FF26-F095-4804-1F11-DFDC3A89A565}"/>
              </a:ext>
            </a:extLst>
          </p:cNvPr>
          <p:cNvSpPr txBox="1"/>
          <p:nvPr/>
        </p:nvSpPr>
        <p:spPr>
          <a:xfrm>
            <a:off x="4806233" y="3403958"/>
            <a:ext cx="833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梯形 33">
            <a:extLst>
              <a:ext uri="{FF2B5EF4-FFF2-40B4-BE49-F238E27FC236}">
                <a16:creationId xmlns:a16="http://schemas.microsoft.com/office/drawing/2014/main" id="{4B05FA32-D517-845C-B117-24619932A078}"/>
              </a:ext>
            </a:extLst>
          </p:cNvPr>
          <p:cNvSpPr/>
          <p:nvPr/>
        </p:nvSpPr>
        <p:spPr>
          <a:xfrm rot="16200000">
            <a:off x="5921498" y="3214452"/>
            <a:ext cx="986641" cy="686790"/>
          </a:xfrm>
          <a:prstGeom prst="trapezoid">
            <a:avLst>
              <a:gd name="adj" fmla="val 4171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8A78D8A-E3B9-5148-8E47-2AE0C3643351}"/>
              </a:ext>
            </a:extLst>
          </p:cNvPr>
          <p:cNvSpPr txBox="1"/>
          <p:nvPr/>
        </p:nvSpPr>
        <p:spPr>
          <a:xfrm>
            <a:off x="6069263" y="3386376"/>
            <a:ext cx="833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2F208C3-0BD1-A7DE-EB4F-BD07D456FAF5}"/>
              </a:ext>
            </a:extLst>
          </p:cNvPr>
          <p:cNvSpPr txBox="1"/>
          <p:nvPr/>
        </p:nvSpPr>
        <p:spPr>
          <a:xfrm>
            <a:off x="5119638" y="407001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Auto-encoder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33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F8A6ADB-9AA1-0528-C953-F85A1C66226D}"/>
              </a:ext>
            </a:extLst>
          </p:cNvPr>
          <p:cNvSpPr txBox="1"/>
          <p:nvPr/>
        </p:nvSpPr>
        <p:spPr>
          <a:xfrm>
            <a:off x="398251" y="349327"/>
            <a:ext cx="86555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dirty="0"/>
              <a:t>Framework</a:t>
            </a:r>
            <a:endParaRPr lang="zh-CN" altLang="en-US" sz="4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BECE8B-0108-96D0-A59E-736394E0E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151" y="1798040"/>
            <a:ext cx="8910849" cy="50599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30DC71B-D3A3-767C-3E32-E7AE5AAE0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695" y="1505238"/>
            <a:ext cx="4191922" cy="153590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DD63A04-976F-A676-E98D-580EB213CB38}"/>
              </a:ext>
            </a:extLst>
          </p:cNvPr>
          <p:cNvSpPr txBox="1"/>
          <p:nvPr/>
        </p:nvSpPr>
        <p:spPr>
          <a:xfrm>
            <a:off x="44223" y="2165730"/>
            <a:ext cx="348850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Self-supervised learning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 logistic regression model on the latent representations of the training set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it on the latent representation of the test set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21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F8A6ADB-9AA1-0528-C953-F85A1C66226D}"/>
              </a:ext>
            </a:extLst>
          </p:cNvPr>
          <p:cNvSpPr txBox="1"/>
          <p:nvPr/>
        </p:nvSpPr>
        <p:spPr>
          <a:xfrm>
            <a:off x="398251" y="349327"/>
            <a:ext cx="86555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dirty="0"/>
              <a:t>Framework</a:t>
            </a:r>
            <a:endParaRPr lang="zh-CN" altLang="en-US" sz="48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41A73D2-6257-E511-7384-0A6BF5D18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626" y="3379655"/>
            <a:ext cx="1544390" cy="219220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DE7B9E2-717D-4A0C-B924-19C14B69DC5B}"/>
              </a:ext>
            </a:extLst>
          </p:cNvPr>
          <p:cNvSpPr txBox="1"/>
          <p:nvPr/>
        </p:nvSpPr>
        <p:spPr>
          <a:xfrm>
            <a:off x="385551" y="1075441"/>
            <a:ext cx="61751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noise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EF1C176-9F38-6EBF-B130-F23BC7E19A33}"/>
              </a:ext>
            </a:extLst>
          </p:cNvPr>
          <p:cNvSpPr txBox="1"/>
          <p:nvPr/>
        </p:nvSpPr>
        <p:spPr>
          <a:xfrm>
            <a:off x="547584" y="5145650"/>
            <a:ext cx="100568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Adding Gaussian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Overwritting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value of a selected entry with another value randomly sampled from the same column, referred to as swap-noise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Zeroing-out randomly selected entries, referred to as zero-out noise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5248CA-ED5A-727A-0CF9-9E2C0590A4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184"/>
          <a:stretch/>
        </p:blipFill>
        <p:spPr>
          <a:xfrm>
            <a:off x="3356792" y="1838478"/>
            <a:ext cx="4529260" cy="5413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80E61F8-DF47-4028-7FF4-48AD4345EDE2}"/>
                  </a:ext>
                </a:extLst>
              </p:cNvPr>
              <p:cNvSpPr txBox="1"/>
              <p:nvPr/>
            </p:nvSpPr>
            <p:spPr>
              <a:xfrm>
                <a:off x="7223002" y="1370511"/>
                <a:ext cx="3661558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𝑛𝑜𝑡𝑎𝑖𝑜𝑛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denotes a subset of the dataset, </a:t>
                </a:r>
                <a:endParaRPr lang="en-US" altLang="zh-CN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corrupted version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mask matrix, </a:t>
                </a:r>
              </a:p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noise matrix</a:t>
                </a: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80E61F8-DF47-4028-7FF4-48AD4345E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3002" y="1370511"/>
                <a:ext cx="3661558" cy="1477328"/>
              </a:xfrm>
              <a:prstGeom prst="rect">
                <a:avLst/>
              </a:prstGeom>
              <a:blipFill>
                <a:blip r:embed="rId4"/>
                <a:stretch>
                  <a:fillRect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DD596B93-28F5-042E-8FD0-83BCD57B09CA}"/>
              </a:ext>
            </a:extLst>
          </p:cNvPr>
          <p:cNvSpPr txBox="1"/>
          <p:nvPr/>
        </p:nvSpPr>
        <p:spPr>
          <a:xfrm>
            <a:off x="547584" y="3705371"/>
            <a:ext cx="61811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feature to add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a block of neighboring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columns randomly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features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043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F8A6ADB-9AA1-0528-C953-F85A1C66226D}"/>
              </a:ext>
            </a:extLst>
          </p:cNvPr>
          <p:cNvSpPr txBox="1"/>
          <p:nvPr/>
        </p:nvSpPr>
        <p:spPr>
          <a:xfrm>
            <a:off x="398251" y="349327"/>
            <a:ext cx="86555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dirty="0"/>
              <a:t>Training</a:t>
            </a:r>
            <a:endParaRPr lang="zh-CN" altLang="en-US" sz="48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1C2BF01-6F97-DC95-E671-1A1A3F99E584}"/>
              </a:ext>
            </a:extLst>
          </p:cNvPr>
          <p:cNvSpPr txBox="1"/>
          <p:nvPr/>
        </p:nvSpPr>
        <p:spPr>
          <a:xfrm>
            <a:off x="667425" y="2124173"/>
            <a:ext cx="6175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Reconstruction loss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E8788C9-2056-1AB7-1EC6-090100FCDEC8}"/>
              </a:ext>
            </a:extLst>
          </p:cNvPr>
          <p:cNvSpPr txBox="1"/>
          <p:nvPr/>
        </p:nvSpPr>
        <p:spPr>
          <a:xfrm>
            <a:off x="667425" y="3407764"/>
            <a:ext cx="6175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Contrastive loss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6AFBCDC-4B96-8676-B3C1-0F301FD0735C}"/>
              </a:ext>
            </a:extLst>
          </p:cNvPr>
          <p:cNvSpPr txBox="1"/>
          <p:nvPr/>
        </p:nvSpPr>
        <p:spPr>
          <a:xfrm>
            <a:off x="645534" y="5993052"/>
            <a:ext cx="6175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loss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6C789DC-3839-E44F-8933-CAB6F509B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118" y="1487972"/>
            <a:ext cx="6522419" cy="46707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B384DDD-3000-081D-959C-E1EFDFD7D376}"/>
              </a:ext>
            </a:extLst>
          </p:cNvPr>
          <p:cNvSpPr txBox="1"/>
          <p:nvPr/>
        </p:nvSpPr>
        <p:spPr>
          <a:xfrm>
            <a:off x="667425" y="1062833"/>
            <a:ext cx="61751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loss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26B9CEA-A7E0-4480-7CB7-BE2B6A5C9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379" y="2561846"/>
            <a:ext cx="6175168" cy="7086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7EF901F-3197-AC39-1F91-01599632E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9187" y="6069720"/>
            <a:ext cx="6153150" cy="68471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2BA12B5-0137-DA82-0558-B1E62FD900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2379" y="2254037"/>
            <a:ext cx="5617029" cy="34103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DFAC378-614E-265A-FD6F-0DE2F47FF6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6539" y="3531806"/>
            <a:ext cx="6305798" cy="2260915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0D931B2-0CF8-C797-DA46-9087E5224915}"/>
              </a:ext>
            </a:extLst>
          </p:cNvPr>
          <p:cNvSpPr/>
          <p:nvPr/>
        </p:nvSpPr>
        <p:spPr>
          <a:xfrm>
            <a:off x="554182" y="2124173"/>
            <a:ext cx="9354103" cy="11306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930120D-8761-FDE0-8685-5556858C14F9}"/>
              </a:ext>
            </a:extLst>
          </p:cNvPr>
          <p:cNvSpPr/>
          <p:nvPr/>
        </p:nvSpPr>
        <p:spPr>
          <a:xfrm>
            <a:off x="554182" y="3465209"/>
            <a:ext cx="9354103" cy="2389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A6350DA-AD76-CC01-8008-C39F3B89428D}"/>
              </a:ext>
            </a:extLst>
          </p:cNvPr>
          <p:cNvSpPr/>
          <p:nvPr/>
        </p:nvSpPr>
        <p:spPr>
          <a:xfrm>
            <a:off x="554182" y="6007907"/>
            <a:ext cx="9354103" cy="7208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5218233-EC88-D520-1872-F881F565ACC8}"/>
              </a:ext>
            </a:extLst>
          </p:cNvPr>
          <p:cNvSpPr txBox="1"/>
          <p:nvPr/>
        </p:nvSpPr>
        <p:spPr>
          <a:xfrm>
            <a:off x="10014071" y="2124173"/>
            <a:ext cx="21779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loss consists of construction loss, contrastive loss, and distance loss.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Contrastive loss and distance loss are optional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140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F8A6ADB-9AA1-0528-C953-F85A1C66226D}"/>
              </a:ext>
            </a:extLst>
          </p:cNvPr>
          <p:cNvSpPr txBox="1"/>
          <p:nvPr/>
        </p:nvSpPr>
        <p:spPr>
          <a:xfrm>
            <a:off x="398251" y="349327"/>
            <a:ext cx="86555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dirty="0"/>
              <a:t>Training</a:t>
            </a:r>
            <a:endParaRPr lang="zh-CN" altLang="en-US" sz="4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B384DDD-3000-081D-959C-E1EFDFD7D376}"/>
              </a:ext>
            </a:extLst>
          </p:cNvPr>
          <p:cNvSpPr txBox="1"/>
          <p:nvPr/>
        </p:nvSpPr>
        <p:spPr>
          <a:xfrm>
            <a:off x="667425" y="1062833"/>
            <a:ext cx="61751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6ED9F86-7FAB-07C2-8F32-6BF9AB71F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648" y="0"/>
            <a:ext cx="53187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3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F8A6ADB-9AA1-0528-C953-F85A1C66226D}"/>
              </a:ext>
            </a:extLst>
          </p:cNvPr>
          <p:cNvSpPr txBox="1"/>
          <p:nvPr/>
        </p:nvSpPr>
        <p:spPr>
          <a:xfrm>
            <a:off x="385551" y="366261"/>
            <a:ext cx="86555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dirty="0"/>
              <a:t>Test time</a:t>
            </a:r>
            <a:endParaRPr lang="zh-CN" altLang="en-US" sz="4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2B410C-221D-10F8-883A-651A4C1D7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219" y="1452374"/>
            <a:ext cx="3929042" cy="202861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F3EB105-0EF8-4970-BB25-DB733FF7A7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" t="30852" r="86" b="26523"/>
          <a:stretch/>
        </p:blipFill>
        <p:spPr>
          <a:xfrm>
            <a:off x="1446122" y="5017398"/>
            <a:ext cx="7967768" cy="67041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DCBD357-9469-E9FA-7B08-F67FE0A54B1D}"/>
              </a:ext>
            </a:extLst>
          </p:cNvPr>
          <p:cNvSpPr txBox="1"/>
          <p:nvPr/>
        </p:nvSpPr>
        <p:spPr>
          <a:xfrm>
            <a:off x="667425" y="1062833"/>
            <a:ext cx="61751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time framework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7551893-D736-5F70-71ED-5C11E18B9127}"/>
              </a:ext>
            </a:extLst>
          </p:cNvPr>
          <p:cNvSpPr txBox="1"/>
          <p:nvPr/>
        </p:nvSpPr>
        <p:spPr>
          <a:xfrm>
            <a:off x="667425" y="3895175"/>
            <a:ext cx="61751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Aggregation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Mean, sum, max, min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Weighted 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E5F75A1-3850-9A20-D6DA-4199B4C371E2}"/>
              </a:ext>
            </a:extLst>
          </p:cNvPr>
          <p:cNvSpPr txBox="1"/>
          <p:nvPr/>
        </p:nvSpPr>
        <p:spPr>
          <a:xfrm>
            <a:off x="667425" y="3573538"/>
            <a:ext cx="10357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data: input subsets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data, for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subset, get a representation 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5ED4CB6-5807-D6B3-A7CC-69A27FB86977}"/>
                  </a:ext>
                </a:extLst>
              </p:cNvPr>
              <p:cNvSpPr txBox="1"/>
              <p:nvPr/>
            </p:nvSpPr>
            <p:spPr>
              <a:xfrm>
                <a:off x="1659615" y="5893033"/>
                <a:ext cx="84310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 is the count of subsets,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weight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subset,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zh-CN" alt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𝜂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can be a learnable parameter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5ED4CB6-5807-D6B3-A7CC-69A27FB86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615" y="5893033"/>
                <a:ext cx="8431009" cy="369332"/>
              </a:xfrm>
              <a:prstGeom prst="rect">
                <a:avLst/>
              </a:prstGeom>
              <a:blipFill>
                <a:blip r:embed="rId4"/>
                <a:stretch>
                  <a:fillRect l="-578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2807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F8A6ADB-9AA1-0528-C953-F85A1C66226D}"/>
              </a:ext>
            </a:extLst>
          </p:cNvPr>
          <p:cNvSpPr txBox="1"/>
          <p:nvPr/>
        </p:nvSpPr>
        <p:spPr>
          <a:xfrm>
            <a:off x="385551" y="366261"/>
            <a:ext cx="86555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dirty="0"/>
              <a:t>Experiments</a:t>
            </a:r>
            <a:endParaRPr lang="zh-CN" altLang="en-US" sz="4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B5612B5-D4E1-150A-8459-643A9144FF64}"/>
              </a:ext>
            </a:extLst>
          </p:cNvPr>
          <p:cNvSpPr txBox="1"/>
          <p:nvPr/>
        </p:nvSpPr>
        <p:spPr>
          <a:xfrm>
            <a:off x="385551" y="1075441"/>
            <a:ext cx="6175168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MNIST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Cancer Genome Atlas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Obesity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UCI Adult Income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UCI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BlogFeedBack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576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F8A6ADB-9AA1-0528-C953-F85A1C66226D}"/>
              </a:ext>
            </a:extLst>
          </p:cNvPr>
          <p:cNvSpPr txBox="1"/>
          <p:nvPr/>
        </p:nvSpPr>
        <p:spPr>
          <a:xfrm>
            <a:off x="404601" y="366261"/>
            <a:ext cx="86555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dirty="0"/>
              <a:t>Experiments</a:t>
            </a:r>
            <a:endParaRPr lang="zh-CN" altLang="en-US" sz="4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008813-2616-A836-2698-99A562687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21" y="2174883"/>
            <a:ext cx="8121558" cy="328441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C16C17E-97C3-051F-DDBE-AAD26573C367}"/>
              </a:ext>
            </a:extLst>
          </p:cNvPr>
          <p:cNvSpPr txBox="1"/>
          <p:nvPr/>
        </p:nvSpPr>
        <p:spPr>
          <a:xfrm>
            <a:off x="404600" y="1197258"/>
            <a:ext cx="84409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experiment: varying the split number of subsets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B5CE22-712E-E572-7174-27A7173B85E4}"/>
              </a:ext>
            </a:extLst>
          </p:cNvPr>
          <p:cNvSpPr txBox="1"/>
          <p:nvPr/>
        </p:nvSpPr>
        <p:spPr>
          <a:xfrm>
            <a:off x="8498539" y="3748186"/>
            <a:ext cx="3340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training, different numbers of subsets with different levels of overlap between neighboring subsets were used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376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5060</TotalTime>
  <Words>417</Words>
  <Application>Microsoft Office PowerPoint</Application>
  <PresentationFormat>宽屏</PresentationFormat>
  <Paragraphs>78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等线</vt:lpstr>
      <vt:lpstr>等线 Light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18</cp:revision>
  <dcterms:created xsi:type="dcterms:W3CDTF">2023-09-25T13:44:54Z</dcterms:created>
  <dcterms:modified xsi:type="dcterms:W3CDTF">2023-12-13T07:16:24Z</dcterms:modified>
</cp:coreProperties>
</file>